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96" r:id="rId4"/>
    <p:sldId id="297" r:id="rId5"/>
    <p:sldId id="298" r:id="rId6"/>
    <p:sldId id="299" r:id="rId7"/>
    <p:sldId id="259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7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60" r:id="rId34"/>
    <p:sldId id="286" r:id="rId35"/>
    <p:sldId id="287" r:id="rId36"/>
    <p:sldId id="288" r:id="rId37"/>
    <p:sldId id="289" r:id="rId38"/>
    <p:sldId id="291" r:id="rId39"/>
    <p:sldId id="292" r:id="rId40"/>
    <p:sldId id="290" r:id="rId41"/>
    <p:sldId id="293" r:id="rId42"/>
    <p:sldId id="295" r:id="rId43"/>
    <p:sldId id="294" r:id="rId44"/>
    <p:sldId id="300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038" y="11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62D46-3297-49D1-A0AF-A837C2E3424A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E69ED-DD58-4BB2-B5A8-4ECB942AC7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26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5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13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67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1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4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75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8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5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0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72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7147-9461-41C1-81CD-7DB120C4FDFD}" type="datetimeFigureOut">
              <a:rPr lang="de-DE" smtClean="0"/>
              <a:t>08.03.2019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E7F8-FAA2-45B5-A030-432C47AC8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86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../2015/Unfall%20auf%20der%20Autobahn.mp4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64566" y="1919213"/>
            <a:ext cx="62092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Jährliche Unterweisung </a:t>
            </a:r>
          </a:p>
          <a:p>
            <a:pPr algn="ctr"/>
            <a:r>
              <a:rPr lang="de-DE" sz="2800" dirty="0" smtClean="0"/>
              <a:t>zum Thema Unfallverhütungsvorschriften</a:t>
            </a:r>
          </a:p>
          <a:p>
            <a:pPr algn="ctr"/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DGUV Vorschrift 49 „UVV Feuerwehr“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DGUV Regel 105-004</a:t>
            </a:r>
          </a:p>
        </p:txBody>
      </p:sp>
    </p:spTree>
    <p:extLst>
      <p:ext uri="{BB962C8B-B14F-4D97-AF65-F5344CB8AC3E}">
        <p14:creationId xmlns:p14="http://schemas.microsoft.com/office/powerpoint/2010/main" val="23422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19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Gefahren erkennen</a:t>
            </a:r>
            <a:endParaRPr lang="de-DE" dirty="0"/>
          </a:p>
        </p:txBody>
      </p:sp>
      <p:pic>
        <p:nvPicPr>
          <p:cNvPr id="6" name="Picture 6" descr="Merkschema Gefa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31" y="3668084"/>
            <a:ext cx="36004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1-07-21-VU-Riedelberg-Bil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6" y="2028825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19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Gefahren erkennen</a:t>
            </a:r>
            <a:endParaRPr lang="de-D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2" y="2251511"/>
            <a:ext cx="32400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22" y="2259449"/>
            <a:ext cx="32639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9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19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Gefahren erkennen</a:t>
            </a:r>
            <a:endParaRPr lang="de-DE" dirty="0"/>
          </a:p>
        </p:txBody>
      </p:sp>
      <p:pic>
        <p:nvPicPr>
          <p:cNvPr id="6" name="Picture 5" descr="warn-kombischild-vorsicht-sae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33" y="2251511"/>
            <a:ext cx="375761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§12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20" y="3159561"/>
            <a:ext cx="16478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59113" y="2133600"/>
            <a:ext cx="56880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/>
              <a:t>Mindestschutzausrüstung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Feuerwehrhelm mit Nackenschutz</a:t>
            </a:r>
          </a:p>
        </p:txBody>
      </p:sp>
    </p:spTree>
    <p:extLst>
      <p:ext uri="{BB962C8B-B14F-4D97-AF65-F5344CB8AC3E}">
        <p14:creationId xmlns:p14="http://schemas.microsoft.com/office/powerpoint/2010/main" val="25478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Kopfverletz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68" y="2251511"/>
            <a:ext cx="5003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59113" y="2133600"/>
            <a:ext cx="56880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/>
              <a:t>Mindestschutzausrüstung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Feuerwehrhelm mit Nackenschutz</a:t>
            </a:r>
          </a:p>
          <a:p>
            <a:pPr eaLnBrk="1" hangingPunct="1"/>
            <a:endParaRPr lang="de-DE" altLang="de-DE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Feuerwehrschutzanzug</a:t>
            </a:r>
          </a:p>
        </p:txBody>
      </p:sp>
    </p:spTree>
    <p:extLst>
      <p:ext uri="{BB962C8B-B14F-4D97-AF65-F5344CB8AC3E}">
        <p14:creationId xmlns:p14="http://schemas.microsoft.com/office/powerpoint/2010/main" val="39858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Verbrennung_Ruecken_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19" y="2069475"/>
            <a:ext cx="25114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59113" y="2133600"/>
            <a:ext cx="56880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/>
              <a:t>Mindestschutzausrüstung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Feuerwehrhelm mit Nackenschutz</a:t>
            </a:r>
          </a:p>
          <a:p>
            <a:pPr eaLnBrk="1" hangingPunct="1"/>
            <a:endParaRPr lang="de-DE" altLang="de-DE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Feuerwehrschutzanzug</a:t>
            </a:r>
          </a:p>
          <a:p>
            <a:pPr eaLnBrk="1" hangingPunct="1"/>
            <a:endParaRPr lang="de-DE" altLang="de-DE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Feuerwehrschutzhandschuhe</a:t>
            </a:r>
          </a:p>
        </p:txBody>
      </p:sp>
    </p:spTree>
    <p:extLst>
      <p:ext uri="{BB962C8B-B14F-4D97-AF65-F5344CB8AC3E}">
        <p14:creationId xmlns:p14="http://schemas.microsoft.com/office/powerpoint/2010/main" val="24991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chnittwunde_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4" y="3027870"/>
            <a:ext cx="3387070" cy="217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59113" y="2133600"/>
            <a:ext cx="5688012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/>
              <a:t>Mindestschutzausrüstung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Feuerwehrhelm mit Nackenschutz</a:t>
            </a:r>
          </a:p>
          <a:p>
            <a:pPr eaLnBrk="1" hangingPunct="1"/>
            <a:endParaRPr lang="de-DE" altLang="de-DE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Feuerwehrschutzanzug</a:t>
            </a:r>
          </a:p>
          <a:p>
            <a:pPr eaLnBrk="1" hangingPunct="1"/>
            <a:endParaRPr lang="de-DE" altLang="de-DE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Feuerwehrschutzhandschuhe</a:t>
            </a:r>
          </a:p>
          <a:p>
            <a:pPr eaLnBrk="1" hangingPunct="1"/>
            <a:endParaRPr lang="de-DE" altLang="de-DE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sz="2000" dirty="0">
                <a:solidFill>
                  <a:schemeClr val="accent2"/>
                </a:solidFill>
              </a:rPr>
              <a:t>- Feuerwehrschutzschuhwerk</a:t>
            </a:r>
          </a:p>
        </p:txBody>
      </p:sp>
    </p:spTree>
    <p:extLst>
      <p:ext uri="{BB962C8B-B14F-4D97-AF65-F5344CB8AC3E}">
        <p14:creationId xmlns:p14="http://schemas.microsoft.com/office/powerpoint/2010/main" val="23138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31653" y="2139351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FeuerwehrInfo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75912" y="2863970"/>
            <a:ext cx="69560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Bürgermeister bedankt sich für die Mithilfe beim Schäfflertanz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Benzinhähne bei älteren Aggregaten und TS geschlossen / beschriftet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Objektbegehung Kaufland Verwaltungsgebäude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Jahresbesprechung Feuerwehren </a:t>
            </a:r>
            <a:r>
              <a:rPr lang="de-DE" dirty="0" err="1" smtClean="0"/>
              <a:t>Geisenfelds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Kontrolle Telefonnummern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WhatsApp Broadcasts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Instagram-Account    @</a:t>
            </a:r>
            <a:r>
              <a:rPr lang="de-DE" dirty="0" err="1" smtClean="0"/>
              <a:t>feuerwehrgeisenfeld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0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Quetschung_Fu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92" y="3079630"/>
            <a:ext cx="3128333" cy="198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0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pic>
        <p:nvPicPr>
          <p:cNvPr id="6" name="Picture 7" descr="§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" y="2251511"/>
            <a:ext cx="2125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81702" y="2251511"/>
            <a:ext cx="745331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de-DE" sz="2000" b="0" dirty="0"/>
              <a:t>Bei besonderen Gefahren </a:t>
            </a:r>
            <a:r>
              <a:rPr lang="de-DE" altLang="de-DE" sz="2000" b="0" dirty="0" smtClean="0"/>
              <a:t>müssen spezielle</a:t>
            </a:r>
            <a:endParaRPr lang="de-DE" altLang="de-DE" sz="20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de-DE" sz="2000" b="0" dirty="0"/>
              <a:t>persönliche Schutzausrüstungen vorhanden sein.            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775105" y="3260634"/>
            <a:ext cx="3492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2400" b="0" dirty="0">
                <a:solidFill>
                  <a:schemeClr val="accent2"/>
                </a:solidFill>
              </a:rPr>
              <a:t>Atemschutz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de-DE" sz="2400" b="0" dirty="0">
                <a:solidFill>
                  <a:schemeClr val="accent2"/>
                </a:solidFill>
              </a:rPr>
              <a:t>Feuerwehr-Haltegurt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de-DE" sz="2400" b="0" dirty="0">
                <a:solidFill>
                  <a:schemeClr val="accent2"/>
                </a:solidFill>
              </a:rPr>
              <a:t>Feuerwehrleine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de-DE" sz="2400" b="0" dirty="0">
                <a:solidFill>
                  <a:schemeClr val="accent2"/>
                </a:solidFill>
              </a:rPr>
              <a:t>Hitzeschutzbekleidung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de-DE" sz="2400" b="0" dirty="0">
                <a:solidFill>
                  <a:schemeClr val="accent2"/>
                </a:solidFill>
              </a:rPr>
              <a:t>Augenschutz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de-DE" sz="2400" b="0" dirty="0">
                <a:solidFill>
                  <a:schemeClr val="accent2"/>
                </a:solidFill>
              </a:rPr>
              <a:t>Gehörschutz</a:t>
            </a:r>
          </a:p>
        </p:txBody>
      </p:sp>
    </p:spTree>
    <p:extLst>
      <p:ext uri="{BB962C8B-B14F-4D97-AF65-F5344CB8AC3E}">
        <p14:creationId xmlns:p14="http://schemas.microsoft.com/office/powerpoint/2010/main" val="38375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Geräte</a:t>
            </a:r>
            <a:endParaRPr lang="de-DE" dirty="0"/>
          </a:p>
        </p:txBody>
      </p:sp>
      <p:pic>
        <p:nvPicPr>
          <p:cNvPr id="6" name="Picture 8" descr="§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81" y="1733866"/>
            <a:ext cx="465613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7700" y="4760913"/>
            <a:ext cx="76327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de-DE" sz="2400" b="0"/>
              <a:t>Feuerwehreinrichtungen sind in Stand zu halten und schadhafte Ausrüstung, Geräte und Fahrzeuge unverzüglich der Benutzung zu entziehen.</a:t>
            </a:r>
          </a:p>
        </p:txBody>
      </p:sp>
    </p:spTree>
    <p:extLst>
      <p:ext uri="{BB962C8B-B14F-4D97-AF65-F5344CB8AC3E}">
        <p14:creationId xmlns:p14="http://schemas.microsoft.com/office/powerpoint/2010/main" val="7988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30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Feuerwehrdienst</a:t>
            </a:r>
            <a:endParaRPr lang="de-DE" dirty="0"/>
          </a:p>
        </p:txBody>
      </p:sp>
      <p:pic>
        <p:nvPicPr>
          <p:cNvPr id="6" name="Picture 8" descr="§1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68" y="2069475"/>
            <a:ext cx="507365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12955" y="5382587"/>
            <a:ext cx="82089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200" b="0"/>
              <a:t>Im Feuerwehrdienst dürfen nur Maßnahmen getroffen werden, die ein sicheres Tätigwerden der Feuerwehrangehörigen ermöglicht.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de-DE" altLang="de-DE" sz="2200" b="0"/>
          </a:p>
        </p:txBody>
      </p:sp>
    </p:spTree>
    <p:extLst>
      <p:ext uri="{BB962C8B-B14F-4D97-AF65-F5344CB8AC3E}">
        <p14:creationId xmlns:p14="http://schemas.microsoft.com/office/powerpoint/2010/main" val="20394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30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Feuerwehrdienst</a:t>
            </a:r>
            <a:endParaRPr lang="de-DE" dirty="0"/>
          </a:p>
        </p:txBody>
      </p:sp>
      <p:pic>
        <p:nvPicPr>
          <p:cNvPr id="6" name="Picture 8" descr="§1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68" y="2069475"/>
            <a:ext cx="507365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812" y="5336695"/>
            <a:ext cx="831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200" b="0" dirty="0"/>
              <a:t>Die persönlichen Schutzausrüstungen sind je nach der Einsatzsituation zu bestimmen.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de-DE" altLang="de-DE" sz="2200" b="0" dirty="0"/>
          </a:p>
        </p:txBody>
      </p:sp>
    </p:spTree>
    <p:extLst>
      <p:ext uri="{BB962C8B-B14F-4D97-AF65-F5344CB8AC3E}">
        <p14:creationId xmlns:p14="http://schemas.microsoft.com/office/powerpoint/2010/main" val="15059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30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Feuerwehrdienst</a:t>
            </a:r>
            <a:endParaRPr lang="de-DE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064" y="4881066"/>
            <a:ext cx="831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200" b="0"/>
              <a:t>Tragbare Feuerwehrgeräte müssen von so vielen Feuerwehr-angehörigen getragen werden, dass diese Feuerwehrange-hörigen nicht gefährdet werden.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de-DE" altLang="de-DE" sz="2200" b="0"/>
          </a:p>
        </p:txBody>
      </p:sp>
      <p:pic>
        <p:nvPicPr>
          <p:cNvPr id="7" name="Picture 8" descr="§1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85" y="2069475"/>
            <a:ext cx="5562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30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Feuerwehrdienst</a:t>
            </a:r>
            <a:endParaRPr lang="de-DE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1800" y="4905375"/>
            <a:ext cx="831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200" b="0"/>
              <a:t>Feuerwehrangehörige, die am Einsatzort durch den Straßenver-kehr gefährdet sind, müssen hiergegen durch Warn- und Ab-sperrmaßnahmen geschützt werden.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de-DE" altLang="de-DE" sz="2200" b="0"/>
          </a:p>
        </p:txBody>
      </p:sp>
      <p:pic>
        <p:nvPicPr>
          <p:cNvPr id="7" name="Picture 8" descr="§1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85" y="1700143"/>
            <a:ext cx="507365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87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Straßenverkehr</a:t>
            </a:r>
            <a:endParaRPr lang="de-DE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2775" y="1858963"/>
            <a:ext cx="799147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de-DE" altLang="de-DE" sz="2800" dirty="0">
              <a:solidFill>
                <a:srgbClr val="333399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de-DE" sz="3200" dirty="0">
                <a:solidFill>
                  <a:srgbClr val="333399"/>
                </a:solidFill>
              </a:rPr>
              <a:t>Kein Alkohol!</a:t>
            </a:r>
          </a:p>
          <a:p>
            <a:pPr eaLnBrk="1" hangingPunct="1">
              <a:spcBef>
                <a:spcPct val="20000"/>
              </a:spcBef>
            </a:pPr>
            <a:endParaRPr lang="de-DE" altLang="de-DE" sz="3200" dirty="0">
              <a:solidFill>
                <a:srgbClr val="333399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de-DE" sz="3200" dirty="0">
                <a:solidFill>
                  <a:srgbClr val="333399"/>
                </a:solidFill>
              </a:rPr>
              <a:t>Fahrt zum Feuerwehrgerätehaus</a:t>
            </a:r>
          </a:p>
          <a:p>
            <a:pPr algn="ctr" eaLnBrk="1" hangingPunct="1">
              <a:spcBef>
                <a:spcPct val="20000"/>
              </a:spcBef>
            </a:pPr>
            <a:endParaRPr lang="de-DE" altLang="de-DE" sz="3200" b="0" dirty="0">
              <a:solidFill>
                <a:srgbClr val="333399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de-DE" sz="3200" dirty="0">
                <a:solidFill>
                  <a:srgbClr val="333399"/>
                </a:solidFill>
              </a:rPr>
              <a:t>Fahrt zur Einsatzstelle</a:t>
            </a:r>
          </a:p>
        </p:txBody>
      </p:sp>
    </p:spTree>
    <p:extLst>
      <p:ext uri="{BB962C8B-B14F-4D97-AF65-F5344CB8AC3E}">
        <p14:creationId xmlns:p14="http://schemas.microsoft.com/office/powerpoint/2010/main" val="15131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87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Straßenverkehr</a:t>
            </a:r>
            <a:endParaRPr lang="de-DE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84890" y="2944723"/>
            <a:ext cx="79914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Alle</a:t>
            </a:r>
            <a:r>
              <a:rPr lang="de-DE" altLang="de-DE" sz="2000" b="0" dirty="0"/>
              <a:t> Feuerwehrdienstleistenden tragen Warnkleidung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 dirty="0"/>
              <a:t>Aussteigen auf der fahrbahnabgewandten Seite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 dirty="0"/>
              <a:t>Antreten vor dem Fahrzeug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 dirty="0"/>
              <a:t>Aufenthalt nur im abgesperrten Bereich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 dirty="0"/>
              <a:t>Nicht benötigte Einsatzkräfte im sichern Bereich aufhalten (z.B. hinter der Leitplanke)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Immer</a:t>
            </a:r>
            <a:r>
              <a:rPr lang="de-DE" altLang="de-DE" sz="2000" b="0" dirty="0"/>
              <a:t> mit der Unachtsamkeit der Verkehrsteilnehmer rechnen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 dirty="0"/>
              <a:t>Einsatzkräfte am Rande des gesicherten Bereichs beobachten den Verkehr und warnen bei Gefahr</a:t>
            </a: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584890" y="2190661"/>
            <a:ext cx="407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rgbClr val="333399"/>
                </a:solidFill>
              </a:rPr>
              <a:t>An der Einsatzstelle</a:t>
            </a:r>
          </a:p>
        </p:txBody>
      </p:sp>
    </p:spTree>
    <p:extLst>
      <p:ext uri="{BB962C8B-B14F-4D97-AF65-F5344CB8AC3E}">
        <p14:creationId xmlns:p14="http://schemas.microsoft.com/office/powerpoint/2010/main" val="36164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87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Straßenverkehr</a:t>
            </a:r>
            <a:endParaRPr lang="de-DE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7408" y="1919213"/>
            <a:ext cx="763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/>
              <a:t>Absichern der Einsatzstelle</a:t>
            </a:r>
            <a:endParaRPr lang="de-DE" altLang="de-DE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0071" y="2855838"/>
            <a:ext cx="7991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/>
              <a:t>Dem Verkehr entgegen gehen.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/>
              <a:t>Dabei Warndreieck bereits aufgeklappt, für den entgegenkommenden Verkehr sichtbar, in den Händen halten.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/>
              <a:t>Warnleuchte eingeschaltet mit Blinkrichtung zum entgegenkommenden Verkehr sichtbar tragen.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/>
              <a:t>Auf Land- und Bundesstraßen am äußersten Fahrbahnrand bewegen (eventuell hinter der Leitplanke).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/>
              <a:t>Warndreieck und Warnleuchte auf der Fahrbahn am rechten Rand deutlich sichtbar abstellen.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altLang="de-DE" sz="2000" b="0"/>
              <a:t>Zum Aufstellen von Warndreieck und Warnleuchte für die Gegenfahrbahn die Straße auf kürzesten Weg überqueren.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20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60771" y="2130725"/>
            <a:ext cx="584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DGUV	-	Deutsche Gesetzliche Unfallversicherung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03849" y="3778370"/>
            <a:ext cx="24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Berufsgenossenschaften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01396" y="3778370"/>
            <a:ext cx="368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Öffentliche Unfallversicherungsträger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82210" y="5056683"/>
            <a:ext cx="452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KUVB - Kommunale Unfallversicherung Bayern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2" idx="2"/>
          </p:cNvCxnSpPr>
          <p:nvPr/>
        </p:nvCxnSpPr>
        <p:spPr>
          <a:xfrm flipH="1">
            <a:off x="1906438" y="2500057"/>
            <a:ext cx="2678146" cy="11834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761781" y="2500057"/>
            <a:ext cx="1940944" cy="11834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endCxn id="6" idx="0"/>
          </p:cNvCxnSpPr>
          <p:nvPr/>
        </p:nvCxnSpPr>
        <p:spPr>
          <a:xfrm flipH="1">
            <a:off x="6542926" y="4242593"/>
            <a:ext cx="16822" cy="814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87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Verhalten im Straßenverkehr</a:t>
            </a:r>
            <a:endParaRPr lang="de-DE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7408" y="1919213"/>
            <a:ext cx="763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/>
              <a:t>Absichern der Einsatzstelle</a:t>
            </a:r>
            <a:endParaRPr lang="de-DE" altLang="de-DE" sz="2000" dirty="0"/>
          </a:p>
        </p:txBody>
      </p:sp>
      <p:pic>
        <p:nvPicPr>
          <p:cNvPr id="8" name="Picture 10" descr="Geräte Verkerhrsabsicheru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5" y="2584915"/>
            <a:ext cx="3225448" cy="220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eräte Verkerhrsabsicherun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40" y="2587834"/>
            <a:ext cx="3128705" cy="21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Geräte Verkerhrsabsicherung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" y="4976760"/>
            <a:ext cx="2816258" cy="174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Geräte Verkerhrsabsicherung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70" y="4976760"/>
            <a:ext cx="2549675" cy="165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7408" y="1919213"/>
            <a:ext cx="763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/>
              <a:t>Absichern der Einsatzstelle</a:t>
            </a:r>
            <a:endParaRPr lang="de-DE" altLang="de-DE" sz="20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16013" y="4364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 b="0"/>
          </a:p>
        </p:txBody>
      </p:sp>
      <p:sp>
        <p:nvSpPr>
          <p:cNvPr id="15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135938" y="5805488"/>
            <a:ext cx="10080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0" y="5373688"/>
            <a:ext cx="9163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0" y="1952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" name="Picture 9" descr="12398003-cartoon-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184650"/>
            <a:ext cx="10795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358775" y="3597275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2700338" y="3608388"/>
            <a:ext cx="12239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5327650" y="3608388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7488238" y="3608388"/>
            <a:ext cx="12239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3" name="Picture 15" descr="Warndreieck-leuch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" y="4985440"/>
            <a:ext cx="476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Warndreieck-leuch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29" y="1572082"/>
            <a:ext cx="476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Leitkeg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833938"/>
            <a:ext cx="323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Leitkeg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257675"/>
            <a:ext cx="323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Leitkeg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52850"/>
            <a:ext cx="323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Leitkeg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84588"/>
            <a:ext cx="323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 descr="Leitkeg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933825"/>
            <a:ext cx="323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Feuerwehraut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292600"/>
            <a:ext cx="19653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205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Feuerwehranwärter</a:t>
            </a:r>
            <a:endParaRPr lang="de-DE" dirty="0"/>
          </a:p>
        </p:txBody>
      </p:sp>
      <p:pic>
        <p:nvPicPr>
          <p:cNvPr id="7" name="Picture 8" descr="jf-maenn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24063"/>
            <a:ext cx="1882775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5317" y="2869452"/>
            <a:ext cx="65166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de-DE" altLang="de-DE" sz="10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200" b="0" dirty="0">
                <a:solidFill>
                  <a:schemeClr val="accent2"/>
                </a:solidFill>
              </a:rPr>
              <a:t>Feuerwehranwärter dürfen nur gemeinsam mit einem erfahrenen Feuerwehrangehörigen eingesetzt werden.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de-DE" altLang="de-DE" sz="10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200" b="0" dirty="0" smtClean="0"/>
              <a:t>Angehörige der Jugendfeuerwehr dürfen nach landesrechtlichen Vorschriften nur für Aufgaben außerhalb des Gefahrenbereichs eingesetzt werden.</a:t>
            </a:r>
            <a:endParaRPr lang="de-DE" altLang="de-DE" sz="2200" b="0" dirty="0"/>
          </a:p>
        </p:txBody>
      </p:sp>
    </p:spTree>
    <p:extLst>
      <p:ext uri="{BB962C8B-B14F-4D97-AF65-F5344CB8AC3E}">
        <p14:creationId xmlns:p14="http://schemas.microsoft.com/office/powerpoint/2010/main" val="29588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Wasserförderung</a:t>
            </a:r>
            <a:endParaRPr lang="de-D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44678" y="2850251"/>
            <a:ext cx="487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Schläuche beim Ausrollen unmittelbar an den Kupplungen festgehalten.</a:t>
            </a:r>
          </a:p>
        </p:txBody>
      </p:sp>
      <p:pic>
        <p:nvPicPr>
          <p:cNvPr id="8" name="Picture 9" descr="§19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" y="2381939"/>
            <a:ext cx="24479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§19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78" y="4039289"/>
            <a:ext cx="28162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053" y="4945751"/>
            <a:ext cx="51117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Schlagartiges Öffnen oder Schließen von Verteiler und Strahlrohr vermeiden.</a:t>
            </a:r>
          </a:p>
        </p:txBody>
      </p:sp>
    </p:spTree>
    <p:extLst>
      <p:ext uri="{BB962C8B-B14F-4D97-AF65-F5344CB8AC3E}">
        <p14:creationId xmlns:p14="http://schemas.microsoft.com/office/powerpoint/2010/main" val="39600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Wasserförderung</a:t>
            </a:r>
            <a:endParaRPr lang="de-DE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4438" y="2278003"/>
            <a:ext cx="525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Ein schlagendes Strahlrohr nicht aufheben.</a:t>
            </a:r>
          </a:p>
        </p:txBody>
      </p:sp>
      <p:pic>
        <p:nvPicPr>
          <p:cNvPr id="8" name="Picture 10" descr="§19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540"/>
            <a:ext cx="16652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§19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381440"/>
            <a:ext cx="28082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276600" y="4921190"/>
            <a:ext cx="5543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Beim Besteigen einer Leiter den Schlauch über der Schulter tragen und das Strahlrohr nicht zwischen den Feuerwehr-Haltegurt und den Körper stecken.</a:t>
            </a:r>
          </a:p>
        </p:txBody>
      </p:sp>
      <p:pic>
        <p:nvPicPr>
          <p:cNvPr id="13" name="Picture 13" descr="§19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5703"/>
            <a:ext cx="2209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708400" y="3394015"/>
            <a:ext cx="3384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Einen Schlauch nicht am Körper befestigen.</a:t>
            </a:r>
          </a:p>
        </p:txBody>
      </p:sp>
    </p:spTree>
    <p:extLst>
      <p:ext uri="{BB962C8B-B14F-4D97-AF65-F5344CB8AC3E}">
        <p14:creationId xmlns:p14="http://schemas.microsoft.com/office/powerpoint/2010/main" val="17323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Hydraulische Rettungsgeräte</a:t>
            </a:r>
            <a:endParaRPr lang="de-DE" dirty="0"/>
          </a:p>
        </p:txBody>
      </p:sp>
      <p:pic>
        <p:nvPicPr>
          <p:cNvPr id="7" name="Picture 8" descr="Rammb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4" y="2183292"/>
            <a:ext cx="33670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99064" y="2435704"/>
            <a:ext cx="51482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>
                <a:solidFill>
                  <a:schemeClr val="accent2"/>
                </a:solidFill>
              </a:rPr>
              <a:t>Bei der Verwendung hydraulisch betätigter Rettungsgeräte ist durch geeignete Maßnahmen darauf zu achten, dass Feuerwehrangehörige durch freigesetzte oder auf andere Gegenstände übertragene Energien nicht verletzt werden.</a:t>
            </a:r>
            <a:br>
              <a:rPr lang="de-DE" altLang="de-DE" sz="2000" b="0">
                <a:solidFill>
                  <a:schemeClr val="accent2"/>
                </a:solidFill>
              </a:rPr>
            </a:b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933989" y="4848704"/>
            <a:ext cx="4826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Beim Arbeiten mit hydraulisch betätigten Rettungsgeräten müssen Feuerwehr-angehörige Gesichtsschutz tragen.</a:t>
            </a:r>
          </a:p>
        </p:txBody>
      </p:sp>
    </p:spTree>
    <p:extLst>
      <p:ext uri="{BB962C8B-B14F-4D97-AF65-F5344CB8AC3E}">
        <p14:creationId xmlns:p14="http://schemas.microsoft.com/office/powerpoint/2010/main" val="35436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236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Arbeiten an Gewässern</a:t>
            </a:r>
            <a:endParaRPr lang="de-DE" dirty="0"/>
          </a:p>
        </p:txBody>
      </p:sp>
      <p:pic>
        <p:nvPicPr>
          <p:cNvPr id="7" name="Picture 9" descr="Gewä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4" y="2359461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533204" y="2251511"/>
            <a:ext cx="56165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1800" b="0"/>
              <a:t>Besteht die Gefahr, dass Feuerwehrangehörige ertrinken können, müssen Auftriebsmittel (</a:t>
            </a:r>
            <a:r>
              <a:rPr lang="de-DE" altLang="de-DE" sz="1800" b="0">
                <a:solidFill>
                  <a:srgbClr val="003399"/>
                </a:solidFill>
              </a:rPr>
              <a:t>Schwimmweste</a:t>
            </a:r>
            <a:r>
              <a:rPr lang="de-DE" altLang="de-DE" sz="1800" b="0"/>
              <a:t>) getragen werden. Ist dies aus betriebstechnischen Gründen nicht möglich, ist auf andere Weise eine Sicherung herzustellen.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96692" y="3835836"/>
            <a:ext cx="5616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1800" b="0">
                <a:solidFill>
                  <a:schemeClr val="accent2"/>
                </a:solidFill>
              </a:rPr>
              <a:t>Betriebstechnische Gründe liegen z. B. vor, wenn Auftriebsmittel wegen anderer zusätzlicher Ausrüstung, z.B. Sonderschutzkleidung, nicht getragen werden können. Eine Sicherung ist z.B. durch Anseilen der Feuerwehrangehörigen muss dann gegeben sein.</a:t>
            </a:r>
          </a:p>
          <a:p>
            <a:pPr eaLnBrk="1" hangingPunct="1">
              <a:spcBef>
                <a:spcPct val="20000"/>
              </a:spcBef>
              <a:buFont typeface="Monotype Sorts" pitchFamily="2" charset="2"/>
              <a:buChar char=" "/>
            </a:pPr>
            <a:endParaRPr lang="de-DE" altLang="de-DE" sz="1800" b="0">
              <a:solidFill>
                <a:schemeClr val="accent2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6604" y="5670986"/>
            <a:ext cx="8316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Feuerwehrhelme sind wegen der Gefahr einer Genickfraktur bei starker Strömung nach Möglichkeit nicht zu tragen.</a:t>
            </a:r>
          </a:p>
        </p:txBody>
      </p:sp>
    </p:spTree>
    <p:extLst>
      <p:ext uri="{BB962C8B-B14F-4D97-AF65-F5344CB8AC3E}">
        <p14:creationId xmlns:p14="http://schemas.microsoft.com/office/powerpoint/2010/main" val="30565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Atemschutz</a:t>
            </a:r>
            <a:endParaRPr lang="de-DE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3204" y="2324536"/>
            <a:ext cx="41036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0"/>
              <a:t>Können Feuerwehrangehörige durch </a:t>
            </a:r>
            <a:r>
              <a:rPr lang="de-DE" altLang="de-DE" sz="2000" b="0">
                <a:solidFill>
                  <a:srgbClr val="003399"/>
                </a:solidFill>
              </a:rPr>
              <a:t>Sauerstoffmangel</a:t>
            </a:r>
            <a:r>
              <a:rPr lang="de-DE" altLang="de-DE" sz="2000" b="0"/>
              <a:t> oder durch Einatmen </a:t>
            </a:r>
            <a:r>
              <a:rPr lang="de-DE" altLang="de-DE" sz="2000" b="0">
                <a:solidFill>
                  <a:srgbClr val="003399"/>
                </a:solidFill>
              </a:rPr>
              <a:t>gesundheits-schädigender Stoffe</a:t>
            </a:r>
            <a:r>
              <a:rPr lang="de-DE" altLang="de-DE" sz="2000" b="0"/>
              <a:t> gefährdet werden, müssen je nach der möglichen Gefährdung geeignete Atemschutzgeräte getragen werden.</a:t>
            </a:r>
          </a:p>
        </p:txBody>
      </p:sp>
      <p:pic>
        <p:nvPicPr>
          <p:cNvPr id="8" name="Picture 11" descr="gasma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04" y="2251511"/>
            <a:ext cx="327501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Atemschutz</a:t>
            </a:r>
            <a:endParaRPr lang="de-DE" dirty="0"/>
          </a:p>
        </p:txBody>
      </p:sp>
      <p:pic>
        <p:nvPicPr>
          <p:cNvPr id="8" name="Picture 11" descr="gasma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04" y="2251511"/>
            <a:ext cx="327501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6940" y="2405392"/>
            <a:ext cx="39243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 dirty="0"/>
              <a:t>Beim Einsatz mit von der Umgebungsatmosphäre unabhängigen Atemschutz-geräten (</a:t>
            </a:r>
            <a:r>
              <a:rPr lang="de-DE" altLang="de-DE" sz="2000" b="0" dirty="0">
                <a:solidFill>
                  <a:srgbClr val="003399"/>
                </a:solidFill>
              </a:rPr>
              <a:t>PA</a:t>
            </a:r>
            <a:r>
              <a:rPr lang="de-DE" altLang="de-DE" sz="2000" b="0" dirty="0"/>
              <a:t>) ist dafür zu sorgen, dass eine Verbindung zwischen Atemschutzgeräteträger und Feuerwehrangehörigen, die sich nicht im gefährdeten Bereich aufhalten, sichergestellt ist. (</a:t>
            </a:r>
            <a:r>
              <a:rPr lang="de-DE" altLang="de-DE" sz="2000" b="0" dirty="0">
                <a:solidFill>
                  <a:srgbClr val="003399"/>
                </a:solidFill>
              </a:rPr>
              <a:t>Funk- und / oder Leinen-verbindung</a:t>
            </a:r>
            <a:r>
              <a:rPr lang="de-DE" altLang="de-DE" sz="20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40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Atemschutz</a:t>
            </a:r>
            <a:endParaRPr lang="de-DE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32215" y="2177425"/>
            <a:ext cx="4175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Am Einsatzort muss ein </a:t>
            </a:r>
            <a:r>
              <a:rPr lang="de-DE" altLang="de-DE" sz="2000" b="0">
                <a:solidFill>
                  <a:srgbClr val="FF0000"/>
                </a:solidFill>
              </a:rPr>
              <a:t>Rettungs-trupp</a:t>
            </a:r>
            <a:r>
              <a:rPr lang="de-DE" altLang="de-DE" sz="2000" b="0"/>
              <a:t> mit von der Umgebungs-atmosphäre unabhängigen Atem-schutzgeräten zum sofortigen Einsatz bereitstehen.</a:t>
            </a:r>
          </a:p>
        </p:txBody>
      </p:sp>
      <p:pic>
        <p:nvPicPr>
          <p:cNvPr id="13" name="Picture 9" descr="Atemschu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65" y="2069475"/>
            <a:ext cx="3400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34547"/>
            <a:ext cx="530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Neuerungen seit Januar </a:t>
            </a:r>
            <a:r>
              <a:rPr lang="de-DE" dirty="0" smtClean="0"/>
              <a:t>2019 in der UVV Feuerwehren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88853" y="2277374"/>
            <a:ext cx="568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Ehrenamtlicher Feuerwehrdienst explizit aufgenommen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388853" y="2635535"/>
            <a:ext cx="20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Bauliche Anlagen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88852" y="2993696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Feuerwehrfahrzeuge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388853" y="3363028"/>
            <a:ext cx="23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Einsatzbedingungen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388852" y="3710018"/>
            <a:ext cx="499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Verantwortung – Definition des „Unternehmers“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1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6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Grundsätzliches</a:t>
            </a:r>
            <a:endParaRPr lang="de-DE" dirty="0"/>
          </a:p>
        </p:txBody>
      </p:sp>
      <p:pic>
        <p:nvPicPr>
          <p:cNvPr id="7" name="Picture 6" descr="Gefahrenbereich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557338"/>
            <a:ext cx="482441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7813" y="5192713"/>
            <a:ext cx="6048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3600" b="0">
                <a:solidFill>
                  <a:srgbClr val="CC0000"/>
                </a:solidFill>
              </a:rPr>
              <a:t> rechtzeitig Rückzug antreten!</a:t>
            </a:r>
          </a:p>
          <a:p>
            <a:pPr algn="ctr" eaLnBrk="1" hangingPunct="1">
              <a:spcBef>
                <a:spcPct val="20000"/>
              </a:spcBef>
            </a:pPr>
            <a:endParaRPr lang="de-DE" altLang="de-DE" sz="3600" b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9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Elektrischer Strom</a:t>
            </a:r>
            <a:endParaRPr lang="de-D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85566" y="2148850"/>
            <a:ext cx="37084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 dirty="0">
                <a:solidFill>
                  <a:schemeClr val="accent2"/>
                </a:solidFill>
              </a:rPr>
              <a:t>Es dürfen nur solche ortsveränderlichen elektrischen Betriebsmittel eingesetzt werden, die entsprechend den zu erwartenden Einsatz-bedingungen ausgelegt sind.</a:t>
            </a:r>
          </a:p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endParaRPr lang="de-DE" altLang="de-DE" sz="2000" b="0" dirty="0"/>
          </a:p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endParaRPr lang="de-DE" altLang="de-DE" sz="2000" b="0" dirty="0"/>
          </a:p>
        </p:txBody>
      </p:sp>
      <p:pic>
        <p:nvPicPr>
          <p:cNvPr id="8" name="Picture 9" descr="St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66" y="2069475"/>
            <a:ext cx="4103687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8741" y="4995238"/>
            <a:ext cx="79200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2000" b="0"/>
              <a:t>Bei Einsätzen in elektrischen Anlagen und in deren Nähe sind Maßnahmen zu treffen, die verhindern, dass Feuerwehrangehörige durch elektrischen Strom gefährdet werden.</a:t>
            </a:r>
          </a:p>
        </p:txBody>
      </p:sp>
    </p:spTree>
    <p:extLst>
      <p:ext uri="{BB962C8B-B14F-4D97-AF65-F5344CB8AC3E}">
        <p14:creationId xmlns:p14="http://schemas.microsoft.com/office/powerpoint/2010/main" val="10129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9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Elektrischer Strom</a:t>
            </a:r>
            <a:endParaRPr lang="de-DE" dirty="0"/>
          </a:p>
        </p:txBody>
      </p:sp>
      <p:pic>
        <p:nvPicPr>
          <p:cNvPr id="12" name="Picture 10" descr="STRAHLROHR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205038"/>
            <a:ext cx="39687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0060" y="1700143"/>
            <a:ext cx="16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Grundsätzliches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319842" y="2820838"/>
            <a:ext cx="480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Immer zuerst das Hirn einschalten </a:t>
            </a:r>
          </a:p>
          <a:p>
            <a:r>
              <a:rPr lang="de-DE" b="1" dirty="0">
                <a:solidFill>
                  <a:srgbClr val="FF0000"/>
                </a:solidFill>
              </a:rPr>
              <a:t>u</a:t>
            </a:r>
            <a:r>
              <a:rPr lang="de-DE" b="1" dirty="0" smtClean="0">
                <a:solidFill>
                  <a:srgbClr val="FF0000"/>
                </a:solidFill>
              </a:rPr>
              <a:t>nd den gesunden Menschenverstand beachten 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51" y="3467169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pic>
        <p:nvPicPr>
          <p:cNvPr id="1026" name="Picture 2" descr="Bildergebnis fÃ¼r noch fr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0" y="1552612"/>
            <a:ext cx="8674122" cy="488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34547"/>
            <a:ext cx="29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Neuerungen seit Januar 2019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88853" y="2277374"/>
            <a:ext cx="740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Weder Zeitpunkt noch Aufgaben und Tätigkeiten der Einsätze sind planbar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388853" y="2635535"/>
            <a:ext cx="593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Einsätze, insbesondere zur Rettung von Personen sind mit </a:t>
            </a:r>
            <a:br>
              <a:rPr lang="de-DE" dirty="0" smtClean="0"/>
            </a:br>
            <a:r>
              <a:rPr lang="de-DE" dirty="0" smtClean="0"/>
              <a:t>höchster Eile verbunden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388852" y="3270695"/>
            <a:ext cx="619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Einsätze sind oftmals mit hohen physischen und psychischen </a:t>
            </a:r>
            <a:br>
              <a:rPr lang="de-DE" dirty="0" smtClean="0"/>
            </a:br>
            <a:r>
              <a:rPr lang="de-DE" dirty="0" smtClean="0"/>
              <a:t>Belastungen verbunden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388851" y="3905855"/>
            <a:ext cx="652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Führungskräfte der Feuerwehr haben für die Sicherheit und den </a:t>
            </a:r>
            <a:br>
              <a:rPr lang="de-DE" dirty="0" smtClean="0"/>
            </a:br>
            <a:r>
              <a:rPr lang="de-DE" dirty="0" smtClean="0"/>
              <a:t>Gesundheitsschutz zu sorgen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388851" y="4529844"/>
            <a:ext cx="727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Gefährdungsbeurteilungen nach ArbSchG für Einsatzdienst nicht möglich</a:t>
            </a:r>
          </a:p>
          <a:p>
            <a:r>
              <a:rPr lang="de-DE" dirty="0"/>
              <a:t> </a:t>
            </a:r>
            <a:r>
              <a:rPr lang="de-DE" dirty="0" smtClean="0"/>
              <a:t>     -&gt; Organisatorische Maßnahmen und persönliche Schutzmaßnahmen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3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34547"/>
            <a:ext cx="29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Neuerungen seit Januar 2019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88853" y="2277374"/>
            <a:ext cx="755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Mitglieder müssen aktuelle und dauerhafte Einschränkungen sofort melden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Trifft Atemschutzgeräteträger und Maschinisten besonders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88852" y="2993696"/>
            <a:ext cx="6574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Maschinisten müssen regelmäßig im Umgang mit Sonderrechten </a:t>
            </a:r>
            <a:br>
              <a:rPr lang="de-DE" dirty="0" smtClean="0"/>
            </a:br>
            <a:r>
              <a:rPr lang="de-DE" dirty="0" smtClean="0"/>
              <a:t>im Straßenverkehr unterwiesen werden / Dokumentation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388852" y="3710018"/>
            <a:ext cx="680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Schäden an Geräten und Material müssen Mitglieder sofort melden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4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pic>
        <p:nvPicPr>
          <p:cNvPr id="6" name="Picture 5" descr="Merkschema Gefa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78" y="2169753"/>
            <a:ext cx="6794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19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Gefahren erkennen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0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16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Grundsätzliches</a:t>
            </a:r>
            <a:endParaRPr lang="de-DE" dirty="0"/>
          </a:p>
        </p:txBody>
      </p:sp>
      <p:pic>
        <p:nvPicPr>
          <p:cNvPr id="7" name="Picture 9" descr="Gefahrenbereich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9500"/>
            <a:ext cx="65293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7450" y="4689475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de-DE" altLang="de-DE" sz="3600" b="0" dirty="0">
                <a:solidFill>
                  <a:srgbClr val="990000"/>
                </a:solidFill>
              </a:rPr>
              <a:t>Augen auf an der Einsatzstelle!</a:t>
            </a:r>
          </a:p>
          <a:p>
            <a:pPr algn="ctr" eaLnBrk="1" hangingPunct="1">
              <a:spcBef>
                <a:spcPct val="20000"/>
              </a:spcBef>
            </a:pPr>
            <a:endParaRPr lang="de-DE" altLang="de-DE" sz="3600" b="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13942"/>
              </p:ext>
            </p:extLst>
          </p:nvPr>
        </p:nvGraphicFramePr>
        <p:xfrm>
          <a:off x="145891" y="47830"/>
          <a:ext cx="3735711" cy="118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endParaRPr lang="de-DE" sz="1900" kern="1250" dirty="0">
                        <a:effectLst/>
                      </a:endParaRPr>
                    </a:p>
                    <a:p>
                      <a:pPr algn="l" hangingPunct="0">
                        <a:lnSpc>
                          <a:spcPts val="1850"/>
                        </a:lnSpc>
                        <a:spcAft>
                          <a:spcPts val="1250"/>
                        </a:spcAft>
                        <a:tabLst>
                          <a:tab pos="288290" algn="l"/>
                          <a:tab pos="2988310" algn="l"/>
                        </a:tabLst>
                      </a:pPr>
                      <a:r>
                        <a:rPr lang="de-DE" sz="2400" kern="1250" dirty="0">
                          <a:effectLst/>
                        </a:rPr>
                        <a:t>Freiwillige Feuerwehr </a:t>
                      </a:r>
                      <a:br>
                        <a:rPr lang="de-DE" sz="2400" kern="1250" dirty="0">
                          <a:effectLst/>
                        </a:rPr>
                      </a:br>
                      <a:r>
                        <a:rPr lang="de-DE" sz="2400" kern="1250" dirty="0">
                          <a:effectLst/>
                        </a:rPr>
                        <a:t>Stadt Geisenfeld</a:t>
                      </a:r>
                      <a:endParaRPr lang="de-DE" sz="2400" b="1" kern="1250" dirty="0">
                        <a:effectLst/>
                        <a:latin typeface="BMWTypeLight" panose="020B03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1" marR="9017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 flipH="1">
            <a:off x="260060" y="1498910"/>
            <a:ext cx="8649048" cy="19197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7" y="183188"/>
            <a:ext cx="2285012" cy="91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0060" y="1700143"/>
            <a:ext cx="19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Gefahren erkennen</a:t>
            </a:r>
            <a:endParaRPr lang="de-DE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95243" y="513397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 b="0"/>
          </a:p>
        </p:txBody>
      </p:sp>
      <p:pic>
        <p:nvPicPr>
          <p:cNvPr id="8" name="Picture 5" descr="Bild Gefah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43" y="1585912"/>
            <a:ext cx="4621212" cy="51292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767018" y="3463925"/>
            <a:ext cx="887412" cy="8937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811593" y="5897562"/>
            <a:ext cx="365125" cy="3317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55830" y="3008312"/>
            <a:ext cx="2138363" cy="1600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487743" y="5702300"/>
            <a:ext cx="730250" cy="76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190755" y="6005512"/>
            <a:ext cx="365125" cy="3317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1530" y="5751512"/>
            <a:ext cx="365125" cy="7127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641480" y="5651500"/>
            <a:ext cx="365125" cy="3317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787405" y="3606800"/>
            <a:ext cx="887413" cy="8937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90530" y="2252662"/>
            <a:ext cx="1250950" cy="43672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641480" y="5551487"/>
            <a:ext cx="428625" cy="9921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3443168" y="4757737"/>
            <a:ext cx="1463675" cy="463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5351343" y="4765675"/>
            <a:ext cx="1587" cy="5635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3190755" y="4765675"/>
            <a:ext cx="1588" cy="5635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938343" y="4700587"/>
            <a:ext cx="2419350" cy="747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3901955" y="6221412"/>
            <a:ext cx="365125" cy="3317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587630" y="5842000"/>
            <a:ext cx="920750" cy="6223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 rot="19164258">
            <a:off x="5891093" y="4198937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>
                <a:solidFill>
                  <a:schemeClr val="accent2"/>
                </a:solidFill>
              </a:rPr>
              <a:t>Gefahren?</a:t>
            </a:r>
          </a:p>
        </p:txBody>
      </p:sp>
    </p:spTree>
    <p:extLst>
      <p:ext uri="{BB962C8B-B14F-4D97-AF65-F5344CB8AC3E}">
        <p14:creationId xmlns:p14="http://schemas.microsoft.com/office/powerpoint/2010/main" val="7927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959</Words>
  <Application>Microsoft Office PowerPoint</Application>
  <PresentationFormat>Bildschirmpräsentation (4:3)</PresentationFormat>
  <Paragraphs>244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Arial</vt:lpstr>
      <vt:lpstr>BMWTypeLight</vt:lpstr>
      <vt:lpstr>Calibri</vt:lpstr>
      <vt:lpstr>Calibri Light</vt:lpstr>
      <vt:lpstr>Monotype Sorts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Schaller</dc:creator>
  <cp:lastModifiedBy>Schaller Robert, EA-830</cp:lastModifiedBy>
  <cp:revision>73</cp:revision>
  <dcterms:created xsi:type="dcterms:W3CDTF">2017-03-07T07:47:42Z</dcterms:created>
  <dcterms:modified xsi:type="dcterms:W3CDTF">2019-03-08T09:10:56Z</dcterms:modified>
</cp:coreProperties>
</file>